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66" r:id="rId2"/>
    <p:sldId id="265" r:id="rId3"/>
    <p:sldId id="267" r:id="rId4"/>
    <p:sldId id="264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94660"/>
  </p:normalViewPr>
  <p:slideViewPr>
    <p:cSldViewPr>
      <p:cViewPr>
        <p:scale>
          <a:sx n="72" d="100"/>
          <a:sy n="72" d="100"/>
        </p:scale>
        <p:origin x="-120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32A28D-D007-43ED-B361-587D4CB647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A3FB40-093A-4D0B-940F-9A03072A191C}">
      <dgm:prSet phldrT="[Текст]"/>
      <dgm:spPr/>
      <dgm:t>
        <a:bodyPr/>
        <a:lstStyle/>
        <a:p>
          <a:r>
            <a:rPr lang="en-US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Paper-and-pencil language tests </a:t>
          </a:r>
          <a:endParaRPr lang="ru-RU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6439B8E-48D5-4750-BFCB-A1376C644836}" type="parTrans" cxnId="{7725F67F-F23E-4748-B223-A87546790560}">
      <dgm:prSet/>
      <dgm:spPr/>
      <dgm:t>
        <a:bodyPr/>
        <a:lstStyle/>
        <a:p>
          <a:endParaRPr lang="ru-RU"/>
        </a:p>
      </dgm:t>
    </dgm:pt>
    <dgm:pt modelId="{F0121C54-CCF9-40D3-A19B-02B35DF37DF2}" type="sibTrans" cxnId="{7725F67F-F23E-4748-B223-A87546790560}">
      <dgm:prSet/>
      <dgm:spPr/>
      <dgm:t>
        <a:bodyPr/>
        <a:lstStyle/>
        <a:p>
          <a:endParaRPr lang="ru-RU"/>
        </a:p>
      </dgm:t>
    </dgm:pt>
    <dgm:pt modelId="{5A344433-3A78-45E1-B573-5C453949CDE5}">
      <dgm:prSet phldrT="[Текст]" custT="1"/>
      <dgm:spPr/>
      <dgm:t>
        <a:bodyPr/>
        <a:lstStyle/>
        <a:p>
          <a:r>
            <a:rPr lang="en-US" sz="1800" dirty="0" smtClean="0">
              <a:latin typeface="Arial" pitchFamily="34" charset="0"/>
              <a:cs typeface="Arial" pitchFamily="34" charset="0"/>
            </a:rPr>
            <a:t>used for the assessment either of separate components of language knowledge (grammar, vocabulary etc.)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F05A42BD-27E1-488F-9A16-DACBE2FF355D}" type="parTrans" cxnId="{701CBD88-DC30-4093-8413-DCB7F5E4901C}">
      <dgm:prSet/>
      <dgm:spPr/>
      <dgm:t>
        <a:bodyPr/>
        <a:lstStyle/>
        <a:p>
          <a:endParaRPr lang="ru-RU"/>
        </a:p>
      </dgm:t>
    </dgm:pt>
    <dgm:pt modelId="{FFB0973F-4C69-4B95-8A28-70B3655297BE}" type="sibTrans" cxnId="{701CBD88-DC30-4093-8413-DCB7F5E4901C}">
      <dgm:prSet/>
      <dgm:spPr/>
      <dgm:t>
        <a:bodyPr/>
        <a:lstStyle/>
        <a:p>
          <a:endParaRPr lang="ru-RU"/>
        </a:p>
      </dgm:t>
    </dgm:pt>
    <dgm:pt modelId="{B43B412F-45C7-4FB4-94EB-31E6EC8E0A1C}">
      <dgm:prSet phldrT="[Текст]" custT="1"/>
      <dgm:spPr/>
      <dgm:t>
        <a:bodyPr/>
        <a:lstStyle/>
        <a:p>
          <a:r>
            <a:rPr lang="en-US" sz="1800" dirty="0" smtClean="0">
              <a:latin typeface="Arial" pitchFamily="34" charset="0"/>
              <a:cs typeface="Arial" pitchFamily="34" charset="0"/>
            </a:rPr>
            <a:t>used for the assessment of a receptive understanding (listening and reading comprehension). 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E1892025-2E9B-4D99-8661-62A17B9664B2}" type="parTrans" cxnId="{F79809D2-88D5-4D9D-BB86-73D1D30913EC}">
      <dgm:prSet/>
      <dgm:spPr/>
      <dgm:t>
        <a:bodyPr/>
        <a:lstStyle/>
        <a:p>
          <a:endParaRPr lang="ru-RU"/>
        </a:p>
      </dgm:t>
    </dgm:pt>
    <dgm:pt modelId="{3F224E8B-E31D-45F1-B5CB-7C0AE7B62CD6}" type="sibTrans" cxnId="{F79809D2-88D5-4D9D-BB86-73D1D30913EC}">
      <dgm:prSet/>
      <dgm:spPr/>
      <dgm:t>
        <a:bodyPr/>
        <a:lstStyle/>
        <a:p>
          <a:endParaRPr lang="ru-RU"/>
        </a:p>
      </dgm:t>
    </dgm:pt>
    <dgm:pt modelId="{556C3E19-E7C9-4C82-928D-49DC9DE8C749}">
      <dgm:prSet phldrT="[Текст]" custT="1"/>
      <dgm:spPr/>
      <dgm:t>
        <a:bodyPr/>
        <a:lstStyle/>
        <a:p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E2C6F610-F160-48E4-A41F-0520A2AA1F97}" type="parTrans" cxnId="{5352C2DB-0E89-4656-BC47-E998805FB083}">
      <dgm:prSet/>
      <dgm:spPr/>
    </dgm:pt>
    <dgm:pt modelId="{302A2DCE-16F4-4452-94F5-68168637C8BA}" type="sibTrans" cxnId="{5352C2DB-0E89-4656-BC47-E998805FB083}">
      <dgm:prSet/>
      <dgm:spPr/>
    </dgm:pt>
    <dgm:pt modelId="{62AFB0A4-48E0-46D7-BCD8-BC51B54C725C}" type="pres">
      <dgm:prSet presAssocID="{D132A28D-D007-43ED-B361-587D4CB647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83CC491-82E1-41FB-A2A2-7EA2FB272985}" type="pres">
      <dgm:prSet presAssocID="{64A3FB40-093A-4D0B-940F-9A03072A191C}" presName="linNode" presStyleCnt="0"/>
      <dgm:spPr/>
    </dgm:pt>
    <dgm:pt modelId="{8FFC5FF7-80B4-4BB2-8A22-898A518E3738}" type="pres">
      <dgm:prSet presAssocID="{64A3FB40-093A-4D0B-940F-9A03072A191C}" presName="parent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FDE8BA-6E82-45B6-808C-128A2D254DBE}" type="pres">
      <dgm:prSet presAssocID="{64A3FB40-093A-4D0B-940F-9A03072A191C}" presName="childShp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52C2DB-0E89-4656-BC47-E998805FB083}" srcId="{64A3FB40-093A-4D0B-940F-9A03072A191C}" destId="{556C3E19-E7C9-4C82-928D-49DC9DE8C749}" srcOrd="1" destOrd="0" parTransId="{E2C6F610-F160-48E4-A41F-0520A2AA1F97}" sibTransId="{302A2DCE-16F4-4452-94F5-68168637C8BA}"/>
    <dgm:cxn modelId="{0A84BC16-12F3-4A96-AC9A-73E739E11076}" type="presOf" srcId="{556C3E19-E7C9-4C82-928D-49DC9DE8C749}" destId="{85FDE8BA-6E82-45B6-808C-128A2D254DBE}" srcOrd="0" destOrd="1" presId="urn:microsoft.com/office/officeart/2005/8/layout/vList6"/>
    <dgm:cxn modelId="{F79809D2-88D5-4D9D-BB86-73D1D30913EC}" srcId="{64A3FB40-093A-4D0B-940F-9A03072A191C}" destId="{B43B412F-45C7-4FB4-94EB-31E6EC8E0A1C}" srcOrd="2" destOrd="0" parTransId="{E1892025-2E9B-4D99-8661-62A17B9664B2}" sibTransId="{3F224E8B-E31D-45F1-B5CB-7C0AE7B62CD6}"/>
    <dgm:cxn modelId="{EDF11D37-6F72-495C-B988-E0544E04E8D9}" type="presOf" srcId="{64A3FB40-093A-4D0B-940F-9A03072A191C}" destId="{8FFC5FF7-80B4-4BB2-8A22-898A518E3738}" srcOrd="0" destOrd="0" presId="urn:microsoft.com/office/officeart/2005/8/layout/vList6"/>
    <dgm:cxn modelId="{6F29A15B-A72F-461E-9BEB-E772DA1C34A7}" type="presOf" srcId="{B43B412F-45C7-4FB4-94EB-31E6EC8E0A1C}" destId="{85FDE8BA-6E82-45B6-808C-128A2D254DBE}" srcOrd="0" destOrd="2" presId="urn:microsoft.com/office/officeart/2005/8/layout/vList6"/>
    <dgm:cxn modelId="{701CBD88-DC30-4093-8413-DCB7F5E4901C}" srcId="{64A3FB40-093A-4D0B-940F-9A03072A191C}" destId="{5A344433-3A78-45E1-B573-5C453949CDE5}" srcOrd="0" destOrd="0" parTransId="{F05A42BD-27E1-488F-9A16-DACBE2FF355D}" sibTransId="{FFB0973F-4C69-4B95-8A28-70B3655297BE}"/>
    <dgm:cxn modelId="{DF480D98-99BC-4CDC-A179-A773D60130D0}" type="presOf" srcId="{D132A28D-D007-43ED-B361-587D4CB64763}" destId="{62AFB0A4-48E0-46D7-BCD8-BC51B54C725C}" srcOrd="0" destOrd="0" presId="urn:microsoft.com/office/officeart/2005/8/layout/vList6"/>
    <dgm:cxn modelId="{7725F67F-F23E-4748-B223-A87546790560}" srcId="{D132A28D-D007-43ED-B361-587D4CB64763}" destId="{64A3FB40-093A-4D0B-940F-9A03072A191C}" srcOrd="0" destOrd="0" parTransId="{56439B8E-48D5-4750-BFCB-A1376C644836}" sibTransId="{F0121C54-CCF9-40D3-A19B-02B35DF37DF2}"/>
    <dgm:cxn modelId="{1067D3A0-A55A-40D3-9C2D-EC66AF8AB89A}" type="presOf" srcId="{5A344433-3A78-45E1-B573-5C453949CDE5}" destId="{85FDE8BA-6E82-45B6-808C-128A2D254DBE}" srcOrd="0" destOrd="0" presId="urn:microsoft.com/office/officeart/2005/8/layout/vList6"/>
    <dgm:cxn modelId="{59DF120A-CD13-43A8-9E0B-9187CC1FE598}" type="presParOf" srcId="{62AFB0A4-48E0-46D7-BCD8-BC51B54C725C}" destId="{C83CC491-82E1-41FB-A2A2-7EA2FB272985}" srcOrd="0" destOrd="0" presId="urn:microsoft.com/office/officeart/2005/8/layout/vList6"/>
    <dgm:cxn modelId="{E0FE97AF-B50C-4036-96B7-4389FBBCA07E}" type="presParOf" srcId="{C83CC491-82E1-41FB-A2A2-7EA2FB272985}" destId="{8FFC5FF7-80B4-4BB2-8A22-898A518E3738}" srcOrd="0" destOrd="0" presId="urn:microsoft.com/office/officeart/2005/8/layout/vList6"/>
    <dgm:cxn modelId="{4D258690-C817-45B4-8B7D-C825F214F808}" type="presParOf" srcId="{C83CC491-82E1-41FB-A2A2-7EA2FB272985}" destId="{85FDE8BA-6E82-45B6-808C-128A2D254DB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32A28D-D007-43ED-B361-587D4CB64763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A3FB40-093A-4D0B-940F-9A03072A191C}">
      <dgm:prSet phldrT="[Текст]" custT="1"/>
      <dgm:spPr/>
      <dgm:t>
        <a:bodyPr/>
        <a:lstStyle/>
        <a:p>
          <a:r>
            <a:rPr lang="en-US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Performance-based tests</a:t>
          </a:r>
          <a:endParaRPr lang="ru-RU" sz="32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6439B8E-48D5-4750-BFCB-A1376C644836}" type="parTrans" cxnId="{7725F67F-F23E-4748-B223-A87546790560}">
      <dgm:prSet/>
      <dgm:spPr/>
      <dgm:t>
        <a:bodyPr/>
        <a:lstStyle/>
        <a:p>
          <a:endParaRPr lang="ru-RU"/>
        </a:p>
      </dgm:t>
    </dgm:pt>
    <dgm:pt modelId="{F0121C54-CCF9-40D3-A19B-02B35DF37DF2}" type="sibTrans" cxnId="{7725F67F-F23E-4748-B223-A87546790560}">
      <dgm:prSet/>
      <dgm:spPr/>
      <dgm:t>
        <a:bodyPr/>
        <a:lstStyle/>
        <a:p>
          <a:endParaRPr lang="ru-RU"/>
        </a:p>
      </dgm:t>
    </dgm:pt>
    <dgm:pt modelId="{5A344433-3A78-45E1-B573-5C453949CDE5}">
      <dgm:prSet phldrT="[Текст]" custT="1"/>
      <dgm:spPr/>
      <dgm:t>
        <a:bodyPr/>
        <a:lstStyle/>
        <a:p>
          <a:r>
            <a:rPr lang="en-US" sz="1800" dirty="0" smtClean="0"/>
            <a:t>the language skills are assessed in an act of communication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F05A42BD-27E1-488F-9A16-DACBE2FF355D}" type="parTrans" cxnId="{701CBD88-DC30-4093-8413-DCB7F5E4901C}">
      <dgm:prSet/>
      <dgm:spPr/>
      <dgm:t>
        <a:bodyPr/>
        <a:lstStyle/>
        <a:p>
          <a:endParaRPr lang="ru-RU"/>
        </a:p>
      </dgm:t>
    </dgm:pt>
    <dgm:pt modelId="{FFB0973F-4C69-4B95-8A28-70B3655297BE}" type="sibTrans" cxnId="{701CBD88-DC30-4093-8413-DCB7F5E4901C}">
      <dgm:prSet/>
      <dgm:spPr/>
      <dgm:t>
        <a:bodyPr/>
        <a:lstStyle/>
        <a:p>
          <a:endParaRPr lang="ru-RU"/>
        </a:p>
      </dgm:t>
    </dgm:pt>
    <dgm:pt modelId="{B43B412F-45C7-4FB4-94EB-31E6EC8E0A1C}">
      <dgm:prSet phldrT="[Текст]" custT="1"/>
      <dgm:spPr/>
      <dgm:t>
        <a:bodyPr/>
        <a:lstStyle/>
        <a:p>
          <a:r>
            <a:rPr lang="en-US" sz="1800" dirty="0" smtClean="0"/>
            <a:t>tests of speaking and writing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E1892025-2E9B-4D99-8661-62A17B9664B2}" type="parTrans" cxnId="{F79809D2-88D5-4D9D-BB86-73D1D30913EC}">
      <dgm:prSet/>
      <dgm:spPr/>
      <dgm:t>
        <a:bodyPr/>
        <a:lstStyle/>
        <a:p>
          <a:endParaRPr lang="ru-RU"/>
        </a:p>
      </dgm:t>
    </dgm:pt>
    <dgm:pt modelId="{3F224E8B-E31D-45F1-B5CB-7C0AE7B62CD6}" type="sibTrans" cxnId="{F79809D2-88D5-4D9D-BB86-73D1D30913EC}">
      <dgm:prSet/>
      <dgm:spPr/>
      <dgm:t>
        <a:bodyPr/>
        <a:lstStyle/>
        <a:p>
          <a:endParaRPr lang="ru-RU"/>
        </a:p>
      </dgm:t>
    </dgm:pt>
    <dgm:pt modelId="{556C3E19-E7C9-4C82-928D-49DC9DE8C749}">
      <dgm:prSet phldrT="[Текст]" custT="1"/>
      <dgm:spPr/>
      <dgm:t>
        <a:bodyPr/>
        <a:lstStyle/>
        <a:p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E2C6F610-F160-48E4-A41F-0520A2AA1F97}" type="parTrans" cxnId="{5352C2DB-0E89-4656-BC47-E998805FB083}">
      <dgm:prSet/>
      <dgm:spPr/>
    </dgm:pt>
    <dgm:pt modelId="{302A2DCE-16F4-4452-94F5-68168637C8BA}" type="sibTrans" cxnId="{5352C2DB-0E89-4656-BC47-E998805FB083}">
      <dgm:prSet/>
      <dgm:spPr/>
    </dgm:pt>
    <dgm:pt modelId="{825217B3-0AB7-4D84-82AE-A13B4D4A3D47}">
      <dgm:prSet phldrT="[Текст]" custT="1"/>
      <dgm:spPr/>
      <dgm:t>
        <a:bodyPr/>
        <a:lstStyle/>
        <a:p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D630D304-ED04-423A-9A4D-0509322F664D}" type="parTrans" cxnId="{4852C408-201F-4A94-BD92-9D2363E637AC}">
      <dgm:prSet/>
      <dgm:spPr/>
    </dgm:pt>
    <dgm:pt modelId="{C988553F-22C9-4AC8-A1BA-8A16F9D7F08B}" type="sibTrans" cxnId="{4852C408-201F-4A94-BD92-9D2363E637AC}">
      <dgm:prSet/>
      <dgm:spPr/>
    </dgm:pt>
    <dgm:pt modelId="{6284CB6B-3F42-46DA-A2CD-B05A12F250B4}">
      <dgm:prSet phldrT="[Текст]" custT="1"/>
      <dgm:spPr/>
      <dgm:t>
        <a:bodyPr/>
        <a:lstStyle/>
        <a:p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A2B36952-F74D-469A-B515-666B3BAA385D}" type="parTrans" cxnId="{88E6AC36-2025-4BC6-8A2B-442D44A5AF0D}">
      <dgm:prSet/>
      <dgm:spPr/>
    </dgm:pt>
    <dgm:pt modelId="{BBCD7C70-7949-4DDF-B570-EC9A9FD2D02D}" type="sibTrans" cxnId="{88E6AC36-2025-4BC6-8A2B-442D44A5AF0D}">
      <dgm:prSet/>
      <dgm:spPr/>
    </dgm:pt>
    <dgm:pt modelId="{0DE73FBE-844D-427E-AB06-6BE90439A6B9}">
      <dgm:prSet phldrT="[Текст]" custT="1"/>
      <dgm:spPr/>
      <dgm:t>
        <a:bodyPr/>
        <a:lstStyle/>
        <a:p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BCA791A6-9B2E-4B2C-9B82-AF2E50E6E824}" type="parTrans" cxnId="{D84ED18C-BCDB-40EE-87DD-DABB4EFE09F0}">
      <dgm:prSet/>
      <dgm:spPr/>
    </dgm:pt>
    <dgm:pt modelId="{70018424-E646-4F75-8AD3-D2C5D9D7C148}" type="sibTrans" cxnId="{D84ED18C-BCDB-40EE-87DD-DABB4EFE09F0}">
      <dgm:prSet/>
      <dgm:spPr/>
    </dgm:pt>
    <dgm:pt modelId="{62AFB0A4-48E0-46D7-BCD8-BC51B54C725C}" type="pres">
      <dgm:prSet presAssocID="{D132A28D-D007-43ED-B361-587D4CB6476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83CC491-82E1-41FB-A2A2-7EA2FB272985}" type="pres">
      <dgm:prSet presAssocID="{64A3FB40-093A-4D0B-940F-9A03072A191C}" presName="linNode" presStyleCnt="0"/>
      <dgm:spPr/>
    </dgm:pt>
    <dgm:pt modelId="{8FFC5FF7-80B4-4BB2-8A22-898A518E3738}" type="pres">
      <dgm:prSet presAssocID="{64A3FB40-093A-4D0B-940F-9A03072A191C}" presName="parentShp" presStyleLbl="node1" presStyleIdx="0" presStyleCnt="1" custScaleX="1376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FDE8BA-6E82-45B6-808C-128A2D254DBE}" type="pres">
      <dgm:prSet presAssocID="{64A3FB40-093A-4D0B-940F-9A03072A191C}" presName="childShp" presStyleLbl="bgAccFollowNode1" presStyleIdx="0" presStyleCnt="1" custScaleX="70732" custScaleY="973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4ED18C-BCDB-40EE-87DD-DABB4EFE09F0}" srcId="{64A3FB40-093A-4D0B-940F-9A03072A191C}" destId="{0DE73FBE-844D-427E-AB06-6BE90439A6B9}" srcOrd="2" destOrd="0" parTransId="{BCA791A6-9B2E-4B2C-9B82-AF2E50E6E824}" sibTransId="{70018424-E646-4F75-8AD3-D2C5D9D7C148}"/>
    <dgm:cxn modelId="{5352C2DB-0E89-4656-BC47-E998805FB083}" srcId="{64A3FB40-093A-4D0B-940F-9A03072A191C}" destId="{556C3E19-E7C9-4C82-928D-49DC9DE8C749}" srcOrd="4" destOrd="0" parTransId="{E2C6F610-F160-48E4-A41F-0520A2AA1F97}" sibTransId="{302A2DCE-16F4-4452-94F5-68168637C8BA}"/>
    <dgm:cxn modelId="{F79809D2-88D5-4D9D-BB86-73D1D30913EC}" srcId="{64A3FB40-093A-4D0B-940F-9A03072A191C}" destId="{B43B412F-45C7-4FB4-94EB-31E6EC8E0A1C}" srcOrd="5" destOrd="0" parTransId="{E1892025-2E9B-4D99-8661-62A17B9664B2}" sibTransId="{3F224E8B-E31D-45F1-B5CB-7C0AE7B62CD6}"/>
    <dgm:cxn modelId="{C8E6A687-4E97-47AF-8A3E-12EAF9EB8BE0}" type="presOf" srcId="{556C3E19-E7C9-4C82-928D-49DC9DE8C749}" destId="{85FDE8BA-6E82-45B6-808C-128A2D254DBE}" srcOrd="0" destOrd="4" presId="urn:microsoft.com/office/officeart/2005/8/layout/vList6"/>
    <dgm:cxn modelId="{88E6AC36-2025-4BC6-8A2B-442D44A5AF0D}" srcId="{64A3FB40-093A-4D0B-940F-9A03072A191C}" destId="{6284CB6B-3F42-46DA-A2CD-B05A12F250B4}" srcOrd="1" destOrd="0" parTransId="{A2B36952-F74D-469A-B515-666B3BAA385D}" sibTransId="{BBCD7C70-7949-4DDF-B570-EC9A9FD2D02D}"/>
    <dgm:cxn modelId="{0CA01019-01A0-49B8-9F59-842B0027F42A}" type="presOf" srcId="{825217B3-0AB7-4D84-82AE-A13B4D4A3D47}" destId="{85FDE8BA-6E82-45B6-808C-128A2D254DBE}" srcOrd="0" destOrd="0" presId="urn:microsoft.com/office/officeart/2005/8/layout/vList6"/>
    <dgm:cxn modelId="{6B776117-C459-4267-BCEB-CEBC1E304A94}" type="presOf" srcId="{0DE73FBE-844D-427E-AB06-6BE90439A6B9}" destId="{85FDE8BA-6E82-45B6-808C-128A2D254DBE}" srcOrd="0" destOrd="2" presId="urn:microsoft.com/office/officeart/2005/8/layout/vList6"/>
    <dgm:cxn modelId="{701CBD88-DC30-4093-8413-DCB7F5E4901C}" srcId="{64A3FB40-093A-4D0B-940F-9A03072A191C}" destId="{5A344433-3A78-45E1-B573-5C453949CDE5}" srcOrd="3" destOrd="0" parTransId="{F05A42BD-27E1-488F-9A16-DACBE2FF355D}" sibTransId="{FFB0973F-4C69-4B95-8A28-70B3655297BE}"/>
    <dgm:cxn modelId="{17DF510E-E6C5-42E3-9AE1-10FEA4FDA2A6}" type="presOf" srcId="{D132A28D-D007-43ED-B361-587D4CB64763}" destId="{62AFB0A4-48E0-46D7-BCD8-BC51B54C725C}" srcOrd="0" destOrd="0" presId="urn:microsoft.com/office/officeart/2005/8/layout/vList6"/>
    <dgm:cxn modelId="{090AAF01-3790-467C-9C00-744347C3254D}" type="presOf" srcId="{6284CB6B-3F42-46DA-A2CD-B05A12F250B4}" destId="{85FDE8BA-6E82-45B6-808C-128A2D254DBE}" srcOrd="0" destOrd="1" presId="urn:microsoft.com/office/officeart/2005/8/layout/vList6"/>
    <dgm:cxn modelId="{04B50412-3090-49A9-A772-C008E567AABC}" type="presOf" srcId="{64A3FB40-093A-4D0B-940F-9A03072A191C}" destId="{8FFC5FF7-80B4-4BB2-8A22-898A518E3738}" srcOrd="0" destOrd="0" presId="urn:microsoft.com/office/officeart/2005/8/layout/vList6"/>
    <dgm:cxn modelId="{7C65611B-A2EB-49F7-95EB-1EC434C78650}" type="presOf" srcId="{5A344433-3A78-45E1-B573-5C453949CDE5}" destId="{85FDE8BA-6E82-45B6-808C-128A2D254DBE}" srcOrd="0" destOrd="3" presId="urn:microsoft.com/office/officeart/2005/8/layout/vList6"/>
    <dgm:cxn modelId="{4852C408-201F-4A94-BD92-9D2363E637AC}" srcId="{64A3FB40-093A-4D0B-940F-9A03072A191C}" destId="{825217B3-0AB7-4D84-82AE-A13B4D4A3D47}" srcOrd="0" destOrd="0" parTransId="{D630D304-ED04-423A-9A4D-0509322F664D}" sibTransId="{C988553F-22C9-4AC8-A1BA-8A16F9D7F08B}"/>
    <dgm:cxn modelId="{8DC10F35-35E6-4935-A586-260546B030C2}" type="presOf" srcId="{B43B412F-45C7-4FB4-94EB-31E6EC8E0A1C}" destId="{85FDE8BA-6E82-45B6-808C-128A2D254DBE}" srcOrd="0" destOrd="5" presId="urn:microsoft.com/office/officeart/2005/8/layout/vList6"/>
    <dgm:cxn modelId="{7725F67F-F23E-4748-B223-A87546790560}" srcId="{D132A28D-D007-43ED-B361-587D4CB64763}" destId="{64A3FB40-093A-4D0B-940F-9A03072A191C}" srcOrd="0" destOrd="0" parTransId="{56439B8E-48D5-4750-BFCB-A1376C644836}" sibTransId="{F0121C54-CCF9-40D3-A19B-02B35DF37DF2}"/>
    <dgm:cxn modelId="{9E7003D9-841D-40AF-B082-DC094B235653}" type="presParOf" srcId="{62AFB0A4-48E0-46D7-BCD8-BC51B54C725C}" destId="{C83CC491-82E1-41FB-A2A2-7EA2FB272985}" srcOrd="0" destOrd="0" presId="urn:microsoft.com/office/officeart/2005/8/layout/vList6"/>
    <dgm:cxn modelId="{756CE8B9-721B-4398-8952-8C5FFB4A3046}" type="presParOf" srcId="{C83CC491-82E1-41FB-A2A2-7EA2FB272985}" destId="{8FFC5FF7-80B4-4BB2-8A22-898A518E3738}" srcOrd="0" destOrd="0" presId="urn:microsoft.com/office/officeart/2005/8/layout/vList6"/>
    <dgm:cxn modelId="{53EF7613-C90C-4577-8B85-97941DC7AD12}" type="presParOf" srcId="{C83CC491-82E1-41FB-A2A2-7EA2FB272985}" destId="{85FDE8BA-6E82-45B6-808C-128A2D254DB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739569B-F82C-473F-B8B1-536EA89B9978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6F47414-5D96-4C71-81C0-B58C8B9D50FC}">
      <dgm:prSet phldrT="[Текст]" custT="1"/>
      <dgm:spPr/>
      <dgm:t>
        <a:bodyPr/>
        <a:lstStyle/>
        <a:p>
          <a:r>
            <a:rPr lang="en-US" sz="1800" b="1" dirty="0" smtClean="0">
              <a:latin typeface="Arial" pitchFamily="34" charset="0"/>
              <a:cs typeface="Arial" pitchFamily="34" charset="0"/>
            </a:rPr>
            <a:t>The discrete-point test 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is a language test which measures knowledge of individual language items.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C18D0384-FAFB-4DCA-9EFC-20AE1ED77173}" type="parTrans" cxnId="{5E3DBAAF-2AAD-41BF-AE1A-639CE9BE8016}">
      <dgm:prSet/>
      <dgm:spPr/>
      <dgm:t>
        <a:bodyPr/>
        <a:lstStyle/>
        <a:p>
          <a:endParaRPr lang="ru-RU"/>
        </a:p>
      </dgm:t>
    </dgm:pt>
    <dgm:pt modelId="{EC4A9E96-8602-4190-B573-F6462D8B5644}" type="sibTrans" cxnId="{5E3DBAAF-2AAD-41BF-AE1A-639CE9BE8016}">
      <dgm:prSet/>
      <dgm:spPr/>
      <dgm:t>
        <a:bodyPr/>
        <a:lstStyle/>
        <a:p>
          <a:endParaRPr lang="ru-RU"/>
        </a:p>
      </dgm:t>
    </dgm:pt>
    <dgm:pt modelId="{98C1EC14-DE37-4F6E-961D-D63D4240C6F5}">
      <dgm:prSet phldrT="[Текст]" custT="1"/>
      <dgm:spPr/>
      <dgm:t>
        <a:bodyPr/>
        <a:lstStyle/>
        <a:p>
          <a:r>
            <a:rPr lang="en-US" sz="1800" b="1" dirty="0" smtClean="0">
              <a:latin typeface="Arial" pitchFamily="34" charset="0"/>
              <a:cs typeface="Arial" pitchFamily="34" charset="0"/>
            </a:rPr>
            <a:t>An integrative test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is one which requires a learner to use several skills at the same time.</a:t>
          </a:r>
          <a:endParaRPr lang="ru-RU" sz="1800" dirty="0">
            <a:latin typeface="Arial" pitchFamily="34" charset="0"/>
            <a:cs typeface="Arial" pitchFamily="34" charset="0"/>
          </a:endParaRPr>
        </a:p>
      </dgm:t>
    </dgm:pt>
    <dgm:pt modelId="{FBFDF169-8B57-477C-83A4-9262650A4346}" type="parTrans" cxnId="{7D8C3032-F4BE-4E7F-A2AC-CB25C9FDBB15}">
      <dgm:prSet/>
      <dgm:spPr/>
      <dgm:t>
        <a:bodyPr/>
        <a:lstStyle/>
        <a:p>
          <a:endParaRPr lang="ru-RU"/>
        </a:p>
      </dgm:t>
    </dgm:pt>
    <dgm:pt modelId="{3C21551B-0C70-47F0-B552-A3BDC28BD829}" type="sibTrans" cxnId="{7D8C3032-F4BE-4E7F-A2AC-CB25C9FDBB15}">
      <dgm:prSet/>
      <dgm:spPr/>
      <dgm:t>
        <a:bodyPr/>
        <a:lstStyle/>
        <a:p>
          <a:endParaRPr lang="ru-RU"/>
        </a:p>
      </dgm:t>
    </dgm:pt>
    <dgm:pt modelId="{A7EB87A1-7125-4E45-A699-0F02281858B6}" type="pres">
      <dgm:prSet presAssocID="{4739569B-F82C-473F-B8B1-536EA89B9978}" presName="Name0" presStyleCnt="0">
        <dgm:presLayoutVars>
          <dgm:chMax val="2"/>
          <dgm:chPref val="2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7E2B0DA-AAA3-4198-BFBF-EA8DC072F2CD}" type="pres">
      <dgm:prSet presAssocID="{4739569B-F82C-473F-B8B1-536EA89B9978}" presName="Lef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F125C1-A1CE-4ACC-8A17-0994AC39D1C8}" type="pres">
      <dgm:prSet presAssocID="{4739569B-F82C-473F-B8B1-536EA89B9978}" presName="LeftNode" presStyleLbl="bgImgPlace1" presStyleIdx="0" presStyleCnt="2">
        <dgm:presLayoutVars>
          <dgm:chMax val="2"/>
          <dgm:chPref val="2"/>
        </dgm:presLayoutVars>
      </dgm:prSet>
      <dgm:spPr/>
      <dgm:t>
        <a:bodyPr/>
        <a:lstStyle/>
        <a:p>
          <a:endParaRPr lang="ru-RU"/>
        </a:p>
      </dgm:t>
    </dgm:pt>
    <dgm:pt modelId="{C8E13FF5-056A-43D9-A679-7E3B4ABFF8A2}" type="pres">
      <dgm:prSet presAssocID="{4739569B-F82C-473F-B8B1-536EA89B9978}" presName="RightText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BC6140-92F8-4FFC-B6AF-45C0F97462D5}" type="pres">
      <dgm:prSet presAssocID="{4739569B-F82C-473F-B8B1-536EA89B9978}" presName="RightNode" presStyleLbl="bgImgPlace1" presStyleIdx="1" presStyleCnt="2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  <dgm:pt modelId="{8E3F7D93-6ADF-401A-AFD0-0741EBFD3022}" type="pres">
      <dgm:prSet presAssocID="{4739569B-F82C-473F-B8B1-536EA89B9978}" presName="TopArrow" presStyleLbl="node1" presStyleIdx="0" presStyleCnt="2"/>
      <dgm:spPr/>
    </dgm:pt>
    <dgm:pt modelId="{1095543F-CC37-4E0F-A3E7-7FCC83B2E934}" type="pres">
      <dgm:prSet presAssocID="{4739569B-F82C-473F-B8B1-536EA89B9978}" presName="BottomArrow" presStyleLbl="node1" presStyleIdx="1" presStyleCnt="2"/>
      <dgm:spPr/>
    </dgm:pt>
  </dgm:ptLst>
  <dgm:cxnLst>
    <dgm:cxn modelId="{D47042E0-CDE5-4253-B08C-0A9AAC8F4002}" type="presOf" srcId="{98C1EC14-DE37-4F6E-961D-D63D4240C6F5}" destId="{E6BC6140-92F8-4FFC-B6AF-45C0F97462D5}" srcOrd="1" destOrd="0" presId="urn:microsoft.com/office/officeart/2009/layout/ReverseList"/>
    <dgm:cxn modelId="{7D8C3032-F4BE-4E7F-A2AC-CB25C9FDBB15}" srcId="{4739569B-F82C-473F-B8B1-536EA89B9978}" destId="{98C1EC14-DE37-4F6E-961D-D63D4240C6F5}" srcOrd="1" destOrd="0" parTransId="{FBFDF169-8B57-477C-83A4-9262650A4346}" sibTransId="{3C21551B-0C70-47F0-B552-A3BDC28BD829}"/>
    <dgm:cxn modelId="{5E3DBAAF-2AAD-41BF-AE1A-639CE9BE8016}" srcId="{4739569B-F82C-473F-B8B1-536EA89B9978}" destId="{96F47414-5D96-4C71-81C0-B58C8B9D50FC}" srcOrd="0" destOrd="0" parTransId="{C18D0384-FAFB-4DCA-9EFC-20AE1ED77173}" sibTransId="{EC4A9E96-8602-4190-B573-F6462D8B5644}"/>
    <dgm:cxn modelId="{9AA375CA-41F1-4138-926E-BC3E8143E818}" type="presOf" srcId="{96F47414-5D96-4C71-81C0-B58C8B9D50FC}" destId="{0CF125C1-A1CE-4ACC-8A17-0994AC39D1C8}" srcOrd="1" destOrd="0" presId="urn:microsoft.com/office/officeart/2009/layout/ReverseList"/>
    <dgm:cxn modelId="{46DCC6E1-EE3F-4C6E-89D1-3F9986DA4A06}" type="presOf" srcId="{98C1EC14-DE37-4F6E-961D-D63D4240C6F5}" destId="{C8E13FF5-056A-43D9-A679-7E3B4ABFF8A2}" srcOrd="0" destOrd="0" presId="urn:microsoft.com/office/officeart/2009/layout/ReverseList"/>
    <dgm:cxn modelId="{166A2545-0032-482F-95A6-5CC5F024E4DF}" type="presOf" srcId="{96F47414-5D96-4C71-81C0-B58C8B9D50FC}" destId="{C7E2B0DA-AAA3-4198-BFBF-EA8DC072F2CD}" srcOrd="0" destOrd="0" presId="urn:microsoft.com/office/officeart/2009/layout/ReverseList"/>
    <dgm:cxn modelId="{28DA7B07-FE6A-47A4-A0A7-250B3EDE077A}" type="presOf" srcId="{4739569B-F82C-473F-B8B1-536EA89B9978}" destId="{A7EB87A1-7125-4E45-A699-0F02281858B6}" srcOrd="0" destOrd="0" presId="urn:microsoft.com/office/officeart/2009/layout/ReverseList"/>
    <dgm:cxn modelId="{EF53704A-D6EE-4B81-BC59-D5116AD66407}" type="presParOf" srcId="{A7EB87A1-7125-4E45-A699-0F02281858B6}" destId="{C7E2B0DA-AAA3-4198-BFBF-EA8DC072F2CD}" srcOrd="0" destOrd="0" presId="urn:microsoft.com/office/officeart/2009/layout/ReverseList"/>
    <dgm:cxn modelId="{9BD366F2-ACBA-4382-AC16-044A915F07D8}" type="presParOf" srcId="{A7EB87A1-7125-4E45-A699-0F02281858B6}" destId="{0CF125C1-A1CE-4ACC-8A17-0994AC39D1C8}" srcOrd="1" destOrd="0" presId="urn:microsoft.com/office/officeart/2009/layout/ReverseList"/>
    <dgm:cxn modelId="{66E6DFDE-AB98-491B-8101-D5B5DD650458}" type="presParOf" srcId="{A7EB87A1-7125-4E45-A699-0F02281858B6}" destId="{C8E13FF5-056A-43D9-A679-7E3B4ABFF8A2}" srcOrd="2" destOrd="0" presId="urn:microsoft.com/office/officeart/2009/layout/ReverseList"/>
    <dgm:cxn modelId="{DEABE98C-8AD2-478B-BC0D-1D9ADDE206E3}" type="presParOf" srcId="{A7EB87A1-7125-4E45-A699-0F02281858B6}" destId="{E6BC6140-92F8-4FFC-B6AF-45C0F97462D5}" srcOrd="3" destOrd="0" presId="urn:microsoft.com/office/officeart/2009/layout/ReverseList"/>
    <dgm:cxn modelId="{6DA0940D-58BF-4AAA-87F6-58E0E71FA77E}" type="presParOf" srcId="{A7EB87A1-7125-4E45-A699-0F02281858B6}" destId="{8E3F7D93-6ADF-401A-AFD0-0741EBFD3022}" srcOrd="4" destOrd="0" presId="urn:microsoft.com/office/officeart/2009/layout/ReverseList"/>
    <dgm:cxn modelId="{D744DD6C-CC84-4CD4-8947-1A83A561F656}" type="presParOf" srcId="{A7EB87A1-7125-4E45-A699-0F02281858B6}" destId="{1095543F-CC37-4E0F-A3E7-7FCC83B2E934}" srcOrd="5" destOrd="0" presId="urn:microsoft.com/office/officeart/2009/layout/Revers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DE8BA-6E82-45B6-808C-128A2D254DBE}">
      <dsp:nvSpPr>
        <dsp:cNvPr id="0" name=""/>
        <dsp:cNvSpPr/>
      </dsp:nvSpPr>
      <dsp:spPr>
        <a:xfrm>
          <a:off x="2275204" y="0"/>
          <a:ext cx="3412807" cy="51847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used for the assessment either of separate components of language knowledge (grammar, vocabulary etc.)</a:t>
          </a:r>
          <a:endParaRPr lang="ru-R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>
              <a:latin typeface="Arial" pitchFamily="34" charset="0"/>
              <a:cs typeface="Arial" pitchFamily="34" charset="0"/>
            </a:rPr>
            <a:t>used for the assessment of a receptive understanding (listening and reading comprehension). </a:t>
          </a:r>
          <a:endParaRPr lang="ru-RU" sz="1800" kern="1200" dirty="0">
            <a:latin typeface="Arial" pitchFamily="34" charset="0"/>
            <a:cs typeface="Arial" pitchFamily="34" charset="0"/>
          </a:endParaRPr>
        </a:p>
      </dsp:txBody>
      <dsp:txXfrm>
        <a:off x="2275204" y="648097"/>
        <a:ext cx="2133004" cy="3888581"/>
      </dsp:txXfrm>
    </dsp:sp>
    <dsp:sp modelId="{8FFC5FF7-80B4-4BB2-8A22-898A518E3738}">
      <dsp:nvSpPr>
        <dsp:cNvPr id="0" name=""/>
        <dsp:cNvSpPr/>
      </dsp:nvSpPr>
      <dsp:spPr>
        <a:xfrm>
          <a:off x="0" y="0"/>
          <a:ext cx="2275204" cy="5184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Paper-and-pencil language tests </a:t>
          </a:r>
          <a:endParaRPr lang="ru-RU" sz="34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11066" y="111066"/>
        <a:ext cx="2053072" cy="49626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FDE8BA-6E82-45B6-808C-128A2D254DBE}">
      <dsp:nvSpPr>
        <dsp:cNvPr id="0" name=""/>
        <dsp:cNvSpPr/>
      </dsp:nvSpPr>
      <dsp:spPr>
        <a:xfrm>
          <a:off x="3202384" y="72302"/>
          <a:ext cx="2413946" cy="504017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the language skills are assessed in an act of communication</a:t>
          </a:r>
          <a:endParaRPr lang="ru-R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800" kern="1200" dirty="0">
            <a:latin typeface="Arial" pitchFamily="34" charset="0"/>
            <a:cs typeface="Arial" pitchFamily="34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tests of speaking and writing</a:t>
          </a:r>
          <a:endParaRPr lang="ru-RU" sz="1800" kern="1200" dirty="0">
            <a:latin typeface="Arial" pitchFamily="34" charset="0"/>
            <a:cs typeface="Arial" pitchFamily="34" charset="0"/>
          </a:endParaRPr>
        </a:p>
      </dsp:txBody>
      <dsp:txXfrm>
        <a:off x="3202384" y="702323"/>
        <a:ext cx="1508716" cy="3780128"/>
      </dsp:txXfrm>
    </dsp:sp>
    <dsp:sp modelId="{8FFC5FF7-80B4-4BB2-8A22-898A518E3738}">
      <dsp:nvSpPr>
        <dsp:cNvPr id="0" name=""/>
        <dsp:cNvSpPr/>
      </dsp:nvSpPr>
      <dsp:spPr>
        <a:xfrm>
          <a:off x="71680" y="2531"/>
          <a:ext cx="3130704" cy="517971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Performance-based tests</a:t>
          </a:r>
          <a:endParaRPr lang="ru-RU" sz="32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24508" y="155359"/>
        <a:ext cx="2825048" cy="48740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D2CE1-DC73-4A7E-8CB3-54844D12309D}" type="datetimeFigureOut">
              <a:rPr lang="ru-RU" smtClean="0"/>
              <a:t>22.12.2019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83865-3057-4E67-9403-B97D2DB87B1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2414590" y="476251"/>
            <a:ext cx="6707187" cy="1143001"/>
          </a:xfrm>
        </p:spPr>
        <p:txBody>
          <a:bodyPr/>
          <a:lstStyle/>
          <a:p>
            <a:pPr algn="l" eaLnBrk="1" hangingPunct="1"/>
            <a:r>
              <a:rPr lang="en-US" sz="3200" b="1"/>
              <a:t>AL-FARABI KAZAKH NATIONAL UNIVERSITY</a:t>
            </a:r>
            <a:endParaRPr lang="ru-RU" sz="3200" b="1"/>
          </a:p>
        </p:txBody>
      </p:sp>
      <p:sp>
        <p:nvSpPr>
          <p:cNvPr id="2051" name="TextBox 9"/>
          <p:cNvSpPr txBox="1">
            <a:spLocks noChangeArrowheads="1"/>
          </p:cNvSpPr>
          <p:nvPr/>
        </p:nvSpPr>
        <p:spPr bwMode="auto">
          <a:xfrm>
            <a:off x="3491880" y="1779589"/>
            <a:ext cx="5112568" cy="1246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9" rIns="91436" bIns="45719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US" sz="2500" b="1" dirty="0">
                <a:latin typeface="Arial" charset="0"/>
              </a:rPr>
              <a:t>Department of General Linguistics and European Languages</a:t>
            </a:r>
            <a:r>
              <a:rPr lang="ru-RU" sz="2500" dirty="0">
                <a:latin typeface="Arial" charset="0"/>
              </a:rPr>
              <a:t> </a:t>
            </a:r>
          </a:p>
        </p:txBody>
      </p:sp>
      <p:sp>
        <p:nvSpPr>
          <p:cNvPr id="2052" name="TextBox 10"/>
          <p:cNvSpPr txBox="1">
            <a:spLocks noChangeArrowheads="1"/>
          </p:cNvSpPr>
          <p:nvPr/>
        </p:nvSpPr>
        <p:spPr bwMode="auto">
          <a:xfrm>
            <a:off x="3491880" y="3271838"/>
            <a:ext cx="5400600" cy="1246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9" rIns="91436" bIns="45719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r>
              <a:rPr lang="en-US" sz="2500" b="1" dirty="0">
                <a:latin typeface="Arial" charset="0"/>
              </a:rPr>
              <a:t>Course name: </a:t>
            </a:r>
            <a:r>
              <a:rPr lang="ru-RU" sz="2500" b="1" dirty="0">
                <a:latin typeface="Arial" charset="0"/>
              </a:rPr>
              <a:t>С</a:t>
            </a:r>
            <a:r>
              <a:rPr lang="en-US" sz="2500" b="1" dirty="0" err="1">
                <a:latin typeface="Arial" charset="0"/>
              </a:rPr>
              <a:t>ontext</a:t>
            </a:r>
            <a:r>
              <a:rPr lang="en-US" sz="2500" b="1" dirty="0">
                <a:latin typeface="Arial" charset="0"/>
              </a:rPr>
              <a:t>-based methods of teaching a foreign language</a:t>
            </a:r>
            <a:endParaRPr lang="ru-RU" sz="2500" b="1" dirty="0">
              <a:latin typeface="Arial" charset="0"/>
            </a:endParaRPr>
          </a:p>
        </p:txBody>
      </p:sp>
      <p:sp>
        <p:nvSpPr>
          <p:cNvPr id="2053" name="TextBox 11"/>
          <p:cNvSpPr txBox="1">
            <a:spLocks noChangeArrowheads="1"/>
          </p:cNvSpPr>
          <p:nvPr/>
        </p:nvSpPr>
        <p:spPr bwMode="auto">
          <a:xfrm>
            <a:off x="3491880" y="4365626"/>
            <a:ext cx="5400600" cy="1631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6" tIns="45719" rIns="91436" bIns="45719">
            <a:spAutoFit/>
          </a:bodyPr>
          <a:lstStyle>
            <a:lvl1pPr>
              <a:defRPr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endParaRPr lang="en-US" sz="2500" b="1" dirty="0">
              <a:latin typeface="Arial" charset="0"/>
            </a:endParaRPr>
          </a:p>
          <a:p>
            <a:r>
              <a:rPr lang="en-US" sz="2500" b="1" dirty="0">
                <a:latin typeface="Arial" charset="0"/>
              </a:rPr>
              <a:t>Name of author: </a:t>
            </a:r>
            <a:r>
              <a:rPr lang="en-US" sz="2500" b="1" dirty="0" err="1">
                <a:latin typeface="Arial" charset="0"/>
              </a:rPr>
              <a:t>Aliakbarova</a:t>
            </a:r>
            <a:r>
              <a:rPr lang="en-US" sz="2500" b="1" dirty="0">
                <a:latin typeface="Arial" charset="0"/>
              </a:rPr>
              <a:t> A.</a:t>
            </a:r>
            <a:endParaRPr lang="ru-RU" sz="2500" b="1" dirty="0">
              <a:latin typeface="Arial" charset="0"/>
            </a:endParaRPr>
          </a:p>
          <a:p>
            <a:r>
              <a:rPr lang="en-US" sz="2500" b="1" dirty="0">
                <a:latin typeface="Arial" charset="0"/>
              </a:rPr>
              <a:t>academic degree</a:t>
            </a:r>
            <a:r>
              <a:rPr lang="ru-RU" sz="2500" b="1" dirty="0">
                <a:latin typeface="Arial" charset="0"/>
              </a:rPr>
              <a:t>, </a:t>
            </a:r>
            <a:r>
              <a:rPr lang="en-US" sz="2500" b="1" dirty="0">
                <a:latin typeface="Arial" charset="0"/>
              </a:rPr>
              <a:t>position: senior lecturer</a:t>
            </a:r>
            <a:r>
              <a:rPr lang="ru-RU" sz="2500" b="1" dirty="0">
                <a:latin typeface="Arial" charset="0"/>
              </a:rPr>
              <a:t> </a:t>
            </a:r>
          </a:p>
        </p:txBody>
      </p:sp>
      <p:pic>
        <p:nvPicPr>
          <p:cNvPr id="2054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1" y="279402"/>
            <a:ext cx="1825277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231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548680"/>
            <a:ext cx="555496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Placement Test,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its name implies, is originally designed to place learners at an appropriate level in 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programme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or course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 proficiency test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is devised to measure how much of a language someone has learned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Some proficiency tests have been standardized for worldwide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use: ELPT, TOEFL, FCE, KET.  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11" y="364975"/>
            <a:ext cx="1800000" cy="179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163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856" y="364975"/>
            <a:ext cx="5554960" cy="60163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TOEFL 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TOEFL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was first developed in 1963 in the United States to help in the assessment of the language competence of non-native speakers.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a standardized test of English proficiency administered by the Educational Testing Service, Princeton.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widely used to measure the English-language proficiency of foreign students wishing to enter American colleges and universities.</a:t>
            </a:r>
            <a:endParaRPr lang="ru-RU" sz="2400" dirty="0"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11" y="364975"/>
            <a:ext cx="1800000" cy="179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478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23928" y="274638"/>
            <a:ext cx="4762872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IELTS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1124744"/>
            <a:ext cx="5554960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The International English Language Testing System, </a:t>
            </a:r>
            <a:r>
              <a:rPr lang="en-US" sz="2400" b="1" i="1" dirty="0">
                <a:latin typeface="Arial" pitchFamily="34" charset="0"/>
                <a:cs typeface="Arial" pitchFamily="34" charset="0"/>
              </a:rPr>
              <a:t>IELTS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is designed to assess the language ability of candidates who wish to study or work in countries where English is the language of communication.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IELTS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required for admission to British universities and colleges.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11" y="364975"/>
            <a:ext cx="1800000" cy="179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754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482952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References: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1600200"/>
            <a:ext cx="5482952" cy="45259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Lado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R. (1961) Language Testing. London: Longman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>
                <a:latin typeface="Arial" pitchFamily="34" charset="0"/>
                <a:cs typeface="Arial" pitchFamily="34" charset="0"/>
              </a:rPr>
              <a:t>Crocker, L. and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Algina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J. (1986) Introduction to Classical and Modern Test Theory. Orlando, FL: Holt, Rinehart and Winston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Cumming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A. (1996). ‘The concept of validation in language testing.’ In Cumming, A. and Berwick, R. (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eds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) Validation in Language Testing.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Clevedon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: Multilingual Matters, 1–44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14350" indent="-514350"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Educational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Testing Service (2005) TOEFL </a:t>
            </a:r>
            <a:r>
              <a:rPr lang="en-US" sz="1800" dirty="0" err="1">
                <a:latin typeface="Arial" pitchFamily="34" charset="0"/>
                <a:cs typeface="Arial" pitchFamily="34" charset="0"/>
              </a:rPr>
              <a:t>iBT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Tips: How to Prepare for the Next Generation TOEFL Test. Princeton, NJ: Educational Testing Service.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11" y="364975"/>
            <a:ext cx="1800000" cy="179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7746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87824" y="1412776"/>
            <a:ext cx="5542384" cy="432048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latin typeface="Arial" pitchFamily="34" charset="0"/>
                <a:cs typeface="Arial" pitchFamily="34" charset="0"/>
              </a:rPr>
              <a:t>LECTURE</a:t>
            </a:r>
            <a:br>
              <a:rPr lang="en-US" sz="24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Testing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in Teaching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English.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r>
              <a:rPr lang="en-US" sz="3200" dirty="0" smtClean="0">
                <a:latin typeface="Arial" pitchFamily="34" charset="0"/>
                <a:cs typeface="Arial" pitchFamily="34" charset="0"/>
              </a:rPr>
              <a:t>Types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tests.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1" y="279402"/>
            <a:ext cx="1825277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968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482952" cy="90170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Testing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3848" y="1176340"/>
            <a:ext cx="5482952" cy="49498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900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1900" b="1" dirty="0">
                <a:latin typeface="Arial" pitchFamily="34" charset="0"/>
                <a:cs typeface="Arial" pitchFamily="34" charset="0"/>
              </a:rPr>
              <a:t>test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1900" b="1" dirty="0">
                <a:latin typeface="Arial" pitchFamily="34" charset="0"/>
                <a:cs typeface="Arial" pitchFamily="34" charset="0"/>
              </a:rPr>
              <a:t>examination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(informally, </a:t>
            </a:r>
            <a:r>
              <a:rPr lang="en-US" sz="1900" b="1" dirty="0">
                <a:latin typeface="Arial" pitchFamily="34" charset="0"/>
                <a:cs typeface="Arial" pitchFamily="34" charset="0"/>
              </a:rPr>
              <a:t>exam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1900" b="1" dirty="0">
                <a:latin typeface="Arial" pitchFamily="34" charset="0"/>
                <a:cs typeface="Arial" pitchFamily="34" charset="0"/>
              </a:rPr>
              <a:t>evaluation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) is an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assessment 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intended to measure a test-taker's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knowledge, skill, aptitude, physical    fitness, </a:t>
            </a:r>
            <a:r>
              <a:rPr lang="en-US" sz="1900" dirty="0">
                <a:latin typeface="Arial" pitchFamily="34" charset="0"/>
                <a:cs typeface="Arial" pitchFamily="34" charset="0"/>
              </a:rPr>
              <a:t>or classification in many other topics (e.g., </a:t>
            </a:r>
            <a:r>
              <a:rPr lang="en-US" sz="1900" dirty="0" smtClean="0">
                <a:latin typeface="Arial" pitchFamily="34" charset="0"/>
                <a:cs typeface="Arial" pitchFamily="34" charset="0"/>
              </a:rPr>
              <a:t>beliefs). </a:t>
            </a: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                                                                  google.com</a:t>
            </a:r>
            <a:endParaRPr lang="ru-RU" sz="11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51" y="279402"/>
            <a:ext cx="1825277" cy="179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4" descr="new-nea-corpwebsite-infographics-resources-circular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3356992"/>
            <a:ext cx="5500726" cy="2423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622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00000" cy="1792799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Language tests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69149893"/>
              </p:ext>
            </p:extLst>
          </p:nvPr>
        </p:nvGraphicFramePr>
        <p:xfrm>
          <a:off x="3132138" y="1412875"/>
          <a:ext cx="5688012" cy="518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00000" cy="1792799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Language tests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02076340"/>
              </p:ext>
            </p:extLst>
          </p:nvPr>
        </p:nvGraphicFramePr>
        <p:xfrm>
          <a:off x="3132138" y="1412875"/>
          <a:ext cx="5688012" cy="51847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928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915816" y="274638"/>
            <a:ext cx="5770984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Achievement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test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491880" y="1268760"/>
            <a:ext cx="519492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An achievement test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also referred to as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attainment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summative test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are devised to measure how much of a language someone has learned with reference to a particular course of study or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programme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of instruction,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e.g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r>
              <a:rPr lang="en-US" sz="2400" i="1" dirty="0">
                <a:latin typeface="Arial" pitchFamily="34" charset="0"/>
                <a:cs typeface="Arial" pitchFamily="34" charset="0"/>
              </a:rPr>
              <a:t>end-of-year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tests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en-US" sz="2400" b="1" dirty="0" smtClean="0"/>
              <a:t>Objectives</a:t>
            </a:r>
            <a:r>
              <a:rPr lang="en-US" sz="2400" dirty="0" smtClean="0"/>
              <a:t>:</a:t>
            </a:r>
            <a:endParaRPr lang="ru-RU" sz="2400" dirty="0"/>
          </a:p>
          <a:p>
            <a:r>
              <a:rPr lang="en-US" sz="2400" dirty="0"/>
              <a:t>1)	To help the teachers judge the success of their </a:t>
            </a:r>
            <a:r>
              <a:rPr lang="en-US" sz="2400" dirty="0" smtClean="0"/>
              <a:t>teaching;</a:t>
            </a:r>
            <a:endParaRPr lang="ru-RU" sz="2400" dirty="0"/>
          </a:p>
          <a:p>
            <a:r>
              <a:rPr lang="en-US" sz="2400" dirty="0"/>
              <a:t>2)	To identify the weaknesses of their learners.</a:t>
            </a:r>
            <a:endParaRPr lang="ru-RU" sz="2400" dirty="0"/>
          </a:p>
          <a:p>
            <a:pPr marL="0" indent="0">
              <a:buNone/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00000" cy="179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087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274638"/>
            <a:ext cx="5554960" cy="954417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Diagnostic Test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91880" y="1340768"/>
            <a:ext cx="5194920" cy="49685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diagnostic test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is primarily designed to diagnose some particular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linguistic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aspects.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Ideally, </a:t>
            </a:r>
            <a:r>
              <a:rPr lang="en-US" sz="2400" b="1" dirty="0">
                <a:latin typeface="Arial" pitchFamily="34" charset="0"/>
                <a:cs typeface="Arial" pitchFamily="34" charset="0"/>
              </a:rPr>
              <a:t>diagnostic tests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are designed to assess students’ linguistic knowledge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and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language skills (listening, speaking, reading and writing) before a course is begun. 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00000" cy="179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2846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476672"/>
            <a:ext cx="5194920" cy="100811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Discrete-Point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Test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vs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Integrative Test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332656"/>
            <a:ext cx="1800000" cy="1792799"/>
          </a:xfrm>
          <a:prstGeom prst="rect">
            <a:avLst/>
          </a:prstGeom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400070"/>
              </p:ext>
            </p:extLst>
          </p:nvPr>
        </p:nvGraphicFramePr>
        <p:xfrm>
          <a:off x="3491880" y="1340768"/>
          <a:ext cx="525658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11" y="364975"/>
            <a:ext cx="1800000" cy="179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001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274638"/>
            <a:ext cx="5554960" cy="1143000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Arial" pitchFamily="34" charset="0"/>
                <a:cs typeface="Arial" pitchFamily="34" charset="0"/>
              </a:rPr>
              <a:t>Language Aptitude Test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1840" y="1261374"/>
            <a:ext cx="5616624" cy="533597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language aptitude test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tends to measure a learner aptitude for language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learning.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1800" b="1" dirty="0">
                <a:latin typeface="Arial" pitchFamily="34" charset="0"/>
                <a:cs typeface="Arial" pitchFamily="34" charset="0"/>
              </a:rPr>
              <a:t>Phonological ability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i.e. the ability to detect phonetic differences (e.g. of stress, intonation, vowel quality) in a new language.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Syntactic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ability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i.e., the ability to recognize the different grammatical functions of words in sentences.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Psychological </a:t>
            </a:r>
            <a:r>
              <a:rPr lang="en-US" sz="1800" b="1" dirty="0">
                <a:latin typeface="Arial" pitchFamily="34" charset="0"/>
                <a:cs typeface="Arial" pitchFamily="34" charset="0"/>
              </a:rPr>
              <a:t>ability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, i.e. rote-learning abilities and the ability to make inferences and inductive learning.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11" y="364975"/>
            <a:ext cx="1800000" cy="1792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3412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</TotalTime>
  <Words>625</Words>
  <Application>Microsoft Office PowerPoint</Application>
  <PresentationFormat>Экран (4:3)</PresentationFormat>
  <Paragraphs>79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AL-FARABI KAZAKH NATIONAL UNIVERSITY</vt:lpstr>
      <vt:lpstr>LECTURE  Testing in Teaching English. Types of tests. </vt:lpstr>
      <vt:lpstr>Testing</vt:lpstr>
      <vt:lpstr>Language tests</vt:lpstr>
      <vt:lpstr>Language tests</vt:lpstr>
      <vt:lpstr>Achievement test</vt:lpstr>
      <vt:lpstr>Diagnostic Test</vt:lpstr>
      <vt:lpstr>Discrete-Point Test vs Integrative Test </vt:lpstr>
      <vt:lpstr>Language Aptitude Test</vt:lpstr>
      <vt:lpstr>Презентация PowerPoint</vt:lpstr>
      <vt:lpstr>Презентация PowerPoint</vt:lpstr>
      <vt:lpstr>IELTS </vt:lpstr>
      <vt:lpstr>References: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LISTENING</dc:title>
  <dc:creator>shef</dc:creator>
  <cp:lastModifiedBy>User</cp:lastModifiedBy>
  <cp:revision>16</cp:revision>
  <dcterms:created xsi:type="dcterms:W3CDTF">2019-11-18T07:14:58Z</dcterms:created>
  <dcterms:modified xsi:type="dcterms:W3CDTF">2019-12-22T09:57:42Z</dcterms:modified>
</cp:coreProperties>
</file>